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2ABA-A5DA-42F7-BD63-D7022E780F98}" type="datetimeFigureOut">
              <a:rPr lang="es-ES" smtClean="0"/>
              <a:t>16/09/2017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3526-4B20-4C53-815A-536944196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19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2ABA-A5DA-42F7-BD63-D7022E780F98}" type="datetimeFigureOut">
              <a:rPr lang="es-ES" smtClean="0"/>
              <a:t>16/09/2017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3526-4B20-4C53-815A-536944196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38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2ABA-A5DA-42F7-BD63-D7022E780F98}" type="datetimeFigureOut">
              <a:rPr lang="es-ES" smtClean="0"/>
              <a:t>16/09/2017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3526-4B20-4C53-815A-536944196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56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2ABA-A5DA-42F7-BD63-D7022E780F98}" type="datetimeFigureOut">
              <a:rPr lang="es-ES" smtClean="0"/>
              <a:t>16/09/2017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3526-4B20-4C53-815A-536944196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7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2ABA-A5DA-42F7-BD63-D7022E780F98}" type="datetimeFigureOut">
              <a:rPr lang="es-ES" smtClean="0"/>
              <a:t>16/09/2017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3526-4B20-4C53-815A-536944196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6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2ABA-A5DA-42F7-BD63-D7022E780F98}" type="datetimeFigureOut">
              <a:rPr lang="es-ES" smtClean="0"/>
              <a:t>16/09/2017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3526-4B20-4C53-815A-536944196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0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2ABA-A5DA-42F7-BD63-D7022E780F98}" type="datetimeFigureOut">
              <a:rPr lang="es-ES" smtClean="0"/>
              <a:t>16/09/2017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3526-4B20-4C53-815A-536944196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38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2ABA-A5DA-42F7-BD63-D7022E780F98}" type="datetimeFigureOut">
              <a:rPr lang="es-ES" smtClean="0"/>
              <a:t>16/09/2017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3526-4B20-4C53-815A-536944196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1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2ABA-A5DA-42F7-BD63-D7022E780F98}" type="datetimeFigureOut">
              <a:rPr lang="es-ES" smtClean="0"/>
              <a:t>16/09/2017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3526-4B20-4C53-815A-536944196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19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2ABA-A5DA-42F7-BD63-D7022E780F98}" type="datetimeFigureOut">
              <a:rPr lang="es-ES" smtClean="0"/>
              <a:t>16/09/2017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3526-4B20-4C53-815A-536944196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08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2ABA-A5DA-42F7-BD63-D7022E780F98}" type="datetimeFigureOut">
              <a:rPr lang="es-ES" smtClean="0"/>
              <a:t>16/09/2017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3526-4B20-4C53-815A-536944196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36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2ABA-A5DA-42F7-BD63-D7022E780F98}" type="datetimeFigureOut">
              <a:rPr lang="es-ES" smtClean="0"/>
              <a:t>16/09/2017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3526-4B20-4C53-815A-536944196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26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namira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57628" y="5674349"/>
            <a:ext cx="609600" cy="609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55" y="71423"/>
            <a:ext cx="6432645" cy="6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1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9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58926" y="0"/>
            <a:ext cx="55800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5400" b="1">
                <a:latin typeface="Times New Roman" panose="02020603050405020304" pitchFamily="18" charset="0"/>
              </a:rPr>
              <a:t>E</a:t>
            </a:r>
            <a:r>
              <a:rPr lang="es-ES" altLang="es-ES" sz="4000" b="1"/>
              <a:t>JEMPLO “</a:t>
            </a:r>
            <a:r>
              <a:rPr lang="es-ES" altLang="es-ES" sz="4000" b="1">
                <a:solidFill>
                  <a:srgbClr val="3333FF"/>
                </a:solidFill>
              </a:rPr>
              <a:t>Deportes</a:t>
            </a:r>
            <a:r>
              <a:rPr lang="es-ES" altLang="es-ES" sz="4000" b="1"/>
              <a:t>”</a:t>
            </a:r>
            <a:endParaRPr lang="es-ES_tradnl" altLang="es-ES" sz="4000" b="1"/>
          </a:p>
        </p:txBody>
      </p:sp>
      <p:pic>
        <p:nvPicPr>
          <p:cNvPr id="5123" name="Picture 3" descr="Medallero_contin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7" t="1988" r="5171" b="69887"/>
          <a:stretch>
            <a:fillRect/>
          </a:stretch>
        </p:blipFill>
        <p:spPr bwMode="auto">
          <a:xfrm>
            <a:off x="2855913" y="1052514"/>
            <a:ext cx="655320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62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edallero_contin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6" b="2722"/>
          <a:stretch>
            <a:fillRect/>
          </a:stretch>
        </p:blipFill>
        <p:spPr bwMode="auto">
          <a:xfrm>
            <a:off x="4432300" y="0"/>
            <a:ext cx="6235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Medallero_contin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7" t="1988" r="5171" b="69887"/>
          <a:stretch>
            <a:fillRect/>
          </a:stretch>
        </p:blipFill>
        <p:spPr bwMode="auto">
          <a:xfrm>
            <a:off x="1524000" y="3763964"/>
            <a:ext cx="3995738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558926" y="266700"/>
            <a:ext cx="2335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3200" b="1">
                <a:cs typeface="Arial" panose="020B0604020202020204" pitchFamily="34" charset="0"/>
              </a:rPr>
              <a:t>© </a:t>
            </a:r>
            <a:r>
              <a:rPr lang="es-ES_tradnl" altLang="es-ES" sz="3200" b="1" i="1">
                <a:cs typeface="Arial" panose="020B0604020202020204" pitchFamily="34" charset="0"/>
              </a:rPr>
              <a:t>“El País”</a:t>
            </a:r>
            <a:endParaRPr lang="es-ES_tradnl" altLang="es-ES" sz="32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58925" y="0"/>
            <a:ext cx="61737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5400" b="1">
                <a:latin typeface="Times New Roman" panose="02020603050405020304" pitchFamily="18" charset="0"/>
              </a:rPr>
              <a:t>E</a:t>
            </a:r>
            <a:r>
              <a:rPr lang="es-ES" altLang="es-ES" sz="4000" b="1"/>
              <a:t>JEMPLO “</a:t>
            </a:r>
            <a:r>
              <a:rPr lang="es-ES" altLang="es-ES" sz="4000" b="1">
                <a:solidFill>
                  <a:srgbClr val="3333FF"/>
                </a:solidFill>
              </a:rPr>
              <a:t>Demografía</a:t>
            </a:r>
            <a:r>
              <a:rPr lang="es-ES" altLang="es-ES" sz="4000" b="1"/>
              <a:t>”</a:t>
            </a:r>
            <a:endParaRPr lang="es-ES_tradnl" altLang="es-ES" sz="4000" b="1"/>
          </a:p>
        </p:txBody>
      </p:sp>
      <p:pic>
        <p:nvPicPr>
          <p:cNvPr id="4099" name="Picture 3" descr="Poblacion_Mund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5" t="1234" r="2966" b="58771"/>
          <a:stretch>
            <a:fillRect/>
          </a:stretch>
        </p:blipFill>
        <p:spPr bwMode="auto">
          <a:xfrm>
            <a:off x="1524000" y="836614"/>
            <a:ext cx="91440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332788" y="836614"/>
            <a:ext cx="2335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3200" b="1">
                <a:cs typeface="Arial" panose="020B0604020202020204" pitchFamily="34" charset="0"/>
              </a:rPr>
              <a:t>© </a:t>
            </a:r>
            <a:r>
              <a:rPr lang="es-ES_tradnl" altLang="es-ES" sz="3200" b="1" i="1">
                <a:cs typeface="Arial" panose="020B0604020202020204" pitchFamily="34" charset="0"/>
              </a:rPr>
              <a:t>“El País”</a:t>
            </a:r>
            <a:endParaRPr lang="es-ES_tradnl" altLang="es-ES" sz="32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58925" y="0"/>
            <a:ext cx="56848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5400" b="1">
                <a:latin typeface="Times New Roman" panose="02020603050405020304" pitchFamily="18" charset="0"/>
              </a:rPr>
              <a:t>E</a:t>
            </a:r>
            <a:r>
              <a:rPr lang="es-ES" altLang="es-ES" sz="4000" b="1"/>
              <a:t>JEMPLO “</a:t>
            </a:r>
            <a:r>
              <a:rPr lang="es-ES" altLang="es-ES" sz="3800" b="1">
                <a:solidFill>
                  <a:srgbClr val="3333FF"/>
                </a:solidFill>
              </a:rPr>
              <a:t>Economía</a:t>
            </a:r>
            <a:r>
              <a:rPr lang="es-ES" altLang="es-ES" sz="4000" b="1"/>
              <a:t>”</a:t>
            </a:r>
            <a:endParaRPr lang="es-ES_tradnl" altLang="es-ES" sz="4000" b="1"/>
          </a:p>
        </p:txBody>
      </p:sp>
      <p:pic>
        <p:nvPicPr>
          <p:cNvPr id="7172" name="Picture 4" descr="Poblacion_Mund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2" t="43469" r="33763" b="34074"/>
          <a:stretch>
            <a:fillRect/>
          </a:stretch>
        </p:blipFill>
        <p:spPr bwMode="auto">
          <a:xfrm>
            <a:off x="1524001" y="836614"/>
            <a:ext cx="529272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oblacion_Mund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0" t="45265" r="1804" b="32909"/>
          <a:stretch>
            <a:fillRect/>
          </a:stretch>
        </p:blipFill>
        <p:spPr bwMode="auto">
          <a:xfrm>
            <a:off x="5087938" y="3427414"/>
            <a:ext cx="5580062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79651" y="5516564"/>
            <a:ext cx="2335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3200" b="1">
                <a:cs typeface="Arial" panose="020B0604020202020204" pitchFamily="34" charset="0"/>
              </a:rPr>
              <a:t>© </a:t>
            </a:r>
            <a:r>
              <a:rPr lang="es-ES_tradnl" altLang="es-ES" sz="3200" b="1" i="1">
                <a:cs typeface="Arial" panose="020B0604020202020204" pitchFamily="34" charset="0"/>
              </a:rPr>
              <a:t>“El País”</a:t>
            </a:r>
            <a:endParaRPr lang="es-ES_tradnl" altLang="es-ES" sz="32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6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85926" y="0"/>
            <a:ext cx="5495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5400" b="1">
                <a:latin typeface="Times New Roman" panose="02020603050405020304" pitchFamily="18" charset="0"/>
              </a:rPr>
              <a:t>E</a:t>
            </a:r>
            <a:r>
              <a:rPr lang="es-ES" altLang="es-ES" sz="4000" b="1"/>
              <a:t>JEMPLO “</a:t>
            </a:r>
            <a:r>
              <a:rPr lang="es-ES" altLang="es-ES" sz="3800" b="1">
                <a:solidFill>
                  <a:srgbClr val="3333FF"/>
                </a:solidFill>
              </a:rPr>
              <a:t>Violencia</a:t>
            </a:r>
            <a:r>
              <a:rPr lang="es-ES" altLang="es-ES" sz="4000" b="1"/>
              <a:t>”</a:t>
            </a:r>
            <a:endParaRPr lang="es-ES_tradnl" altLang="es-ES" sz="4000" b="1"/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4943475" y="3933826"/>
            <a:ext cx="1944688" cy="1439863"/>
            <a:chOff x="2154" y="2296"/>
            <a:chExt cx="1225" cy="907"/>
          </a:xfrm>
        </p:grpSpPr>
        <p:sp>
          <p:nvSpPr>
            <p:cNvPr id="9233" name="Oval 6"/>
            <p:cNvSpPr>
              <a:spLocks noChangeArrowheads="1"/>
            </p:cNvSpPr>
            <p:nvPr/>
          </p:nvSpPr>
          <p:spPr bwMode="auto">
            <a:xfrm>
              <a:off x="2154" y="2296"/>
              <a:ext cx="1225" cy="907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s-US" altLang="es-ES" sz="2400">
                <a:latin typeface="Comic Sans MS" panose="030F0702030302020204" pitchFamily="66" charset="0"/>
              </a:endParaRPr>
            </a:p>
          </p:txBody>
        </p:sp>
        <p:sp>
          <p:nvSpPr>
            <p:cNvPr id="9234" name="Text Box 7"/>
            <p:cNvSpPr txBox="1">
              <a:spLocks noChangeArrowheads="1"/>
            </p:cNvSpPr>
            <p:nvPr/>
          </p:nvSpPr>
          <p:spPr bwMode="auto">
            <a:xfrm>
              <a:off x="2426" y="2523"/>
              <a:ext cx="73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2400" b="1">
                  <a:latin typeface="Comic Sans MS" panose="030F0702030302020204" pitchFamily="66" charset="0"/>
                </a:rPr>
                <a:t>Abuso</a:t>
              </a:r>
            </a:p>
            <a:p>
              <a:pPr eaLnBrk="1" hangingPunct="1"/>
              <a:r>
                <a:rPr lang="es-ES" altLang="es-ES" sz="2400" b="1">
                  <a:latin typeface="Comic Sans MS" panose="030F0702030302020204" pitchFamily="66" charset="0"/>
                </a:rPr>
                <a:t>Sexual</a:t>
              </a:r>
              <a:endParaRPr lang="es-ES_tradnl" altLang="es-ES" sz="24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4006851" y="3070225"/>
            <a:ext cx="3313113" cy="2376488"/>
            <a:chOff x="1564" y="1752"/>
            <a:chExt cx="2087" cy="1497"/>
          </a:xfrm>
        </p:grpSpPr>
        <p:sp>
          <p:nvSpPr>
            <p:cNvPr id="9231" name="Oval 10"/>
            <p:cNvSpPr>
              <a:spLocks noChangeArrowheads="1"/>
            </p:cNvSpPr>
            <p:nvPr/>
          </p:nvSpPr>
          <p:spPr bwMode="auto">
            <a:xfrm>
              <a:off x="1564" y="1752"/>
              <a:ext cx="2087" cy="1497"/>
            </a:xfrm>
            <a:prstGeom prst="ellipse">
              <a:avLst/>
            </a:prstGeom>
            <a:solidFill>
              <a:srgbClr val="FF99CC">
                <a:alpha val="1882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s-US" altLang="es-ES" sz="2400">
                <a:latin typeface="Comic Sans MS" panose="030F0702030302020204" pitchFamily="66" charset="0"/>
              </a:endParaRPr>
            </a:p>
          </p:txBody>
        </p:sp>
        <p:sp>
          <p:nvSpPr>
            <p:cNvPr id="9232" name="Text Box 11"/>
            <p:cNvSpPr txBox="1">
              <a:spLocks noChangeArrowheads="1"/>
            </p:cNvSpPr>
            <p:nvPr/>
          </p:nvSpPr>
          <p:spPr bwMode="auto">
            <a:xfrm>
              <a:off x="1791" y="2008"/>
              <a:ext cx="1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2400" b="1">
                  <a:latin typeface="Comic Sans MS" panose="030F0702030302020204" pitchFamily="66" charset="0"/>
                </a:rPr>
                <a:t>Violencia Sexual</a:t>
              </a:r>
              <a:endParaRPr lang="es-ES_tradnl" altLang="es-ES" sz="24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5808663" y="2278063"/>
            <a:ext cx="4608512" cy="2736850"/>
            <a:chOff x="2744" y="1525"/>
            <a:chExt cx="2903" cy="1724"/>
          </a:xfrm>
        </p:grpSpPr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2744" y="1525"/>
              <a:ext cx="2903" cy="1724"/>
            </a:xfrm>
            <a:prstGeom prst="ellipse">
              <a:avLst/>
            </a:prstGeom>
            <a:solidFill>
              <a:srgbClr val="FF9900">
                <a:alpha val="5686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es-US" altLang="es-ES" sz="2400">
                <a:latin typeface="Comic Sans MS" panose="030F0702030302020204" pitchFamily="66" charset="0"/>
              </a:endParaRP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3470" y="1888"/>
              <a:ext cx="1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2400" b="1">
                  <a:latin typeface="Comic Sans MS" panose="030F0702030302020204" pitchFamily="66" charset="0"/>
                </a:rPr>
                <a:t>Violencia Económica</a:t>
              </a:r>
              <a:endParaRPr lang="es-ES_tradnl" altLang="es-ES" sz="24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>
            <a:off x="2495551" y="1989139"/>
            <a:ext cx="5184775" cy="3671887"/>
            <a:chOff x="612" y="1071"/>
            <a:chExt cx="3266" cy="2313"/>
          </a:xfrm>
        </p:grpSpPr>
        <p:sp>
          <p:nvSpPr>
            <p:cNvPr id="9227" name="Oval 16"/>
            <p:cNvSpPr>
              <a:spLocks noChangeArrowheads="1"/>
            </p:cNvSpPr>
            <p:nvPr/>
          </p:nvSpPr>
          <p:spPr bwMode="auto">
            <a:xfrm>
              <a:off x="612" y="1071"/>
              <a:ext cx="3266" cy="2313"/>
            </a:xfrm>
            <a:prstGeom prst="ellipse">
              <a:avLst/>
            </a:prstGeom>
            <a:solidFill>
              <a:srgbClr val="339966">
                <a:alpha val="5098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s-US" altLang="es-ES" sz="2400">
                <a:latin typeface="Comic Sans MS" panose="030F0702030302020204" pitchFamily="66" charset="0"/>
              </a:endParaRPr>
            </a:p>
          </p:txBody>
        </p:sp>
        <p:sp>
          <p:nvSpPr>
            <p:cNvPr id="9228" name="Text Box 17"/>
            <p:cNvSpPr txBox="1">
              <a:spLocks noChangeArrowheads="1"/>
            </p:cNvSpPr>
            <p:nvPr/>
          </p:nvSpPr>
          <p:spPr bwMode="auto">
            <a:xfrm>
              <a:off x="1448" y="1298"/>
              <a:ext cx="15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2400" b="1">
                  <a:latin typeface="Comic Sans MS" panose="030F0702030302020204" pitchFamily="66" charset="0"/>
                </a:rPr>
                <a:t>Violencia Física</a:t>
              </a:r>
              <a:endParaRPr lang="es-ES_tradnl" altLang="es-ES" sz="24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1631951" y="836613"/>
            <a:ext cx="8893175" cy="5689600"/>
            <a:chOff x="158" y="300"/>
            <a:chExt cx="5602" cy="3584"/>
          </a:xfrm>
        </p:grpSpPr>
        <p:sp>
          <p:nvSpPr>
            <p:cNvPr id="9225" name="Oval 19"/>
            <p:cNvSpPr>
              <a:spLocks noChangeArrowheads="1"/>
            </p:cNvSpPr>
            <p:nvPr/>
          </p:nvSpPr>
          <p:spPr bwMode="auto">
            <a:xfrm>
              <a:off x="158" y="300"/>
              <a:ext cx="5602" cy="3584"/>
            </a:xfrm>
            <a:prstGeom prst="ellipse">
              <a:avLst/>
            </a:prstGeom>
            <a:solidFill>
              <a:srgbClr val="CC99FF">
                <a:alpha val="4588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s-US" altLang="es-ES" sz="2400">
                <a:latin typeface="Comic Sans MS" panose="030F0702030302020204" pitchFamily="66" charset="0"/>
              </a:endParaRPr>
            </a:p>
          </p:txBody>
        </p:sp>
        <p:sp>
          <p:nvSpPr>
            <p:cNvPr id="9226" name="Text Box 20"/>
            <p:cNvSpPr txBox="1">
              <a:spLocks noChangeArrowheads="1"/>
            </p:cNvSpPr>
            <p:nvPr/>
          </p:nvSpPr>
          <p:spPr bwMode="auto">
            <a:xfrm>
              <a:off x="2109" y="511"/>
              <a:ext cx="18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2400" b="1">
                  <a:latin typeface="Comic Sans MS" panose="030F0702030302020204" pitchFamily="66" charset="0"/>
                </a:rPr>
                <a:t>Violencia Emocional</a:t>
              </a:r>
              <a:endParaRPr lang="es-ES_tradnl" altLang="es-ES" sz="24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8256589" y="765176"/>
            <a:ext cx="2192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000" b="1">
                <a:cs typeface="Arial" panose="020B0604020202020204" pitchFamily="34" charset="0"/>
              </a:rPr>
              <a:t>© </a:t>
            </a:r>
            <a:r>
              <a:rPr lang="es-ES_tradnl" altLang="es-ES" sz="2000" b="1" i="1">
                <a:cs typeface="Arial" panose="020B0604020202020204" pitchFamily="34" charset="0"/>
              </a:rPr>
              <a:t>Ricardo López</a:t>
            </a:r>
            <a:endParaRPr lang="es-ES_tradnl" altLang="es-ES" sz="20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1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58926" y="0"/>
            <a:ext cx="27289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5400" b="1">
                <a:latin typeface="Times New Roman" panose="02020603050405020304" pitchFamily="18" charset="0"/>
              </a:rPr>
              <a:t>E</a:t>
            </a:r>
            <a:r>
              <a:rPr lang="es-ES" altLang="es-ES" sz="4000" b="1"/>
              <a:t>JEMPLO</a:t>
            </a:r>
            <a:endParaRPr lang="es-ES_tradnl" altLang="es-ES" sz="4000" b="1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62723" y="1196975"/>
            <a:ext cx="263405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200" b="1"/>
              <a:t>36 Comisarías de </a:t>
            </a:r>
          </a:p>
          <a:p>
            <a:pPr algn="ctr" eaLnBrk="1" hangingPunct="1"/>
            <a:r>
              <a:rPr lang="es-ES" altLang="es-ES" sz="2200" b="1"/>
              <a:t>la Mujer y la Niñez</a:t>
            </a:r>
          </a:p>
          <a:p>
            <a:pPr algn="ctr" eaLnBrk="1" hangingPunct="1"/>
            <a:r>
              <a:rPr lang="es-ES" altLang="es-ES" sz="2200" b="1"/>
              <a:t>en 32 municipios</a:t>
            </a:r>
            <a:endParaRPr lang="es-ES_tradnl" altLang="es-ES" sz="2200" b="1"/>
          </a:p>
        </p:txBody>
      </p:sp>
      <p:pic>
        <p:nvPicPr>
          <p:cNvPr id="9223" name="Picture 7" descr="Comisaria-Muj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1"/>
            <a:ext cx="7235825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774825" y="5734051"/>
            <a:ext cx="2192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000" b="1">
                <a:cs typeface="Arial" panose="020B0604020202020204" pitchFamily="34" charset="0"/>
              </a:rPr>
              <a:t>© </a:t>
            </a:r>
            <a:r>
              <a:rPr lang="es-ES_tradnl" altLang="es-ES" sz="2000" b="1" i="1">
                <a:cs typeface="Arial" panose="020B0604020202020204" pitchFamily="34" charset="0"/>
              </a:rPr>
              <a:t>Ricardo López</a:t>
            </a:r>
            <a:endParaRPr lang="es-ES_tradnl" altLang="es-ES" sz="20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  <p:bldP spid="92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58926" y="0"/>
            <a:ext cx="27289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5400" b="1">
                <a:latin typeface="Times New Roman" panose="02020603050405020304" pitchFamily="18" charset="0"/>
              </a:rPr>
              <a:t>E</a:t>
            </a:r>
            <a:r>
              <a:rPr lang="es-ES" altLang="es-ES" sz="4000" b="1"/>
              <a:t>JEMPLO</a:t>
            </a:r>
            <a:endParaRPr lang="es-ES_tradnl" altLang="es-ES" sz="4000" b="1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301163" y="6608764"/>
            <a:ext cx="14033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1200" b="1">
                <a:cs typeface="Arial" panose="020B0604020202020204" pitchFamily="34" charset="0"/>
              </a:rPr>
              <a:t>© </a:t>
            </a:r>
            <a:r>
              <a:rPr lang="es-ES_tradnl" altLang="es-ES" sz="1200" b="1" i="1">
                <a:cs typeface="Arial" panose="020B0604020202020204" pitchFamily="34" charset="0"/>
              </a:rPr>
              <a:t>Ricardo López</a:t>
            </a:r>
            <a:endParaRPr lang="es-ES_tradnl" altLang="es-ES" sz="1200" b="1">
              <a:cs typeface="Arial" panose="020B0604020202020204" pitchFamily="34" charset="0"/>
            </a:endParaRPr>
          </a:p>
        </p:txBody>
      </p:sp>
      <p:pic>
        <p:nvPicPr>
          <p:cNvPr id="1126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61914"/>
            <a:ext cx="7345362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ángulo 2"/>
          <p:cNvSpPr>
            <a:spLocks noChangeArrowheads="1"/>
          </p:cNvSpPr>
          <p:nvPr/>
        </p:nvSpPr>
        <p:spPr bwMode="auto">
          <a:xfrm>
            <a:off x="1558925" y="2530476"/>
            <a:ext cx="38163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ES" sz="1900">
                <a:ea typeface="Calibri" panose="020F0502020204030204" pitchFamily="34" charset="0"/>
                <a:cs typeface="Calibri" panose="020F0502020204030204" pitchFamily="34" charset="0"/>
              </a:rPr>
              <a:t>Factores que incrementan </a:t>
            </a:r>
          </a:p>
          <a:p>
            <a:pPr eaLnBrk="1" hangingPunct="1"/>
            <a:r>
              <a:rPr lang="es-NI" altLang="es-ES" sz="1900">
                <a:ea typeface="Calibri" panose="020F0502020204030204" pitchFamily="34" charset="0"/>
                <a:cs typeface="Calibri" panose="020F0502020204030204" pitchFamily="34" charset="0"/>
              </a:rPr>
              <a:t>la vulnerabilidad de niñas y niños</a:t>
            </a:r>
          </a:p>
          <a:p>
            <a:pPr eaLnBrk="1" hangingPunct="1"/>
            <a:r>
              <a:rPr lang="es-NI" altLang="es-ES" sz="1900">
                <a:ea typeface="Calibri" panose="020F0502020204030204" pitchFamily="34" charset="0"/>
                <a:cs typeface="Calibri" panose="020F0502020204030204" pitchFamily="34" charset="0"/>
              </a:rPr>
              <a:t>ante los riesgos y en situaciones</a:t>
            </a:r>
          </a:p>
          <a:p>
            <a:pPr eaLnBrk="1" hangingPunct="1"/>
            <a:r>
              <a:rPr lang="es-NI" altLang="es-ES" sz="1900">
                <a:ea typeface="Calibri" panose="020F0502020204030204" pitchFamily="34" charset="0"/>
                <a:cs typeface="Calibri" panose="020F0502020204030204" pitchFamily="34" charset="0"/>
              </a:rPr>
              <a:t>de emergencia </a:t>
            </a:r>
            <a:endParaRPr lang="es-ES" altLang="es-ES" sz="1900"/>
          </a:p>
        </p:txBody>
      </p:sp>
    </p:spTree>
    <p:extLst>
      <p:ext uri="{BB962C8B-B14F-4D97-AF65-F5344CB8AC3E}">
        <p14:creationId xmlns:p14="http://schemas.microsoft.com/office/powerpoint/2010/main" val="224119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0"/>
            <a:ext cx="8161338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703388" y="5154614"/>
            <a:ext cx="324326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5400" b="1">
                <a:latin typeface="Times New Roman" panose="02020603050405020304" pitchFamily="18" charset="0"/>
              </a:rPr>
              <a:t>No es una </a:t>
            </a:r>
          </a:p>
          <a:p>
            <a:pPr eaLnBrk="1" hangingPunct="1"/>
            <a:r>
              <a:rPr lang="es-ES" altLang="es-ES" sz="5400" b="1">
                <a:latin typeface="Times New Roman" panose="02020603050405020304" pitchFamily="18" charset="0"/>
              </a:rPr>
              <a:t>infografía</a:t>
            </a:r>
            <a:endParaRPr lang="es-ES_tradnl" altLang="es-ES" sz="4000" b="1"/>
          </a:p>
        </p:txBody>
      </p:sp>
    </p:spTree>
    <p:extLst>
      <p:ext uri="{BB962C8B-B14F-4D97-AF65-F5344CB8AC3E}">
        <p14:creationId xmlns:p14="http://schemas.microsoft.com/office/powerpoint/2010/main" val="188724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-50800"/>
            <a:ext cx="6011862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525588" y="5103814"/>
            <a:ext cx="324326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5400" b="1">
                <a:latin typeface="Times New Roman" panose="02020603050405020304" pitchFamily="18" charset="0"/>
              </a:rPr>
              <a:t>No es una </a:t>
            </a:r>
          </a:p>
          <a:p>
            <a:pPr eaLnBrk="1" hangingPunct="1"/>
            <a:r>
              <a:rPr lang="es-ES" altLang="es-ES" sz="5400" b="1">
                <a:latin typeface="Times New Roman" panose="02020603050405020304" pitchFamily="18" charset="0"/>
              </a:rPr>
              <a:t>infografía</a:t>
            </a:r>
            <a:endParaRPr lang="es-ES_tradnl" altLang="es-ES" sz="4000" b="1"/>
          </a:p>
        </p:txBody>
      </p:sp>
    </p:spTree>
    <p:extLst>
      <p:ext uri="{BB962C8B-B14F-4D97-AF65-F5344CB8AC3E}">
        <p14:creationId xmlns:p14="http://schemas.microsoft.com/office/powerpoint/2010/main" val="2056082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/>
          <a:stretch>
            <a:fillRect/>
          </a:stretch>
        </p:blipFill>
        <p:spPr bwMode="auto">
          <a:xfrm>
            <a:off x="1990726" y="-26988"/>
            <a:ext cx="8677275" cy="690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524001" y="5122864"/>
            <a:ext cx="3243263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5400" b="1">
                <a:latin typeface="Times New Roman" panose="02020603050405020304" pitchFamily="18" charset="0"/>
              </a:rPr>
              <a:t>No es una </a:t>
            </a:r>
          </a:p>
          <a:p>
            <a:pPr eaLnBrk="1" hangingPunct="1"/>
            <a:r>
              <a:rPr lang="es-ES" altLang="es-ES" sz="5400" b="1">
                <a:latin typeface="Times New Roman" panose="02020603050405020304" pitchFamily="18" charset="0"/>
              </a:rPr>
              <a:t>infografía</a:t>
            </a:r>
            <a:endParaRPr lang="es-ES_tradnl" altLang="es-ES" sz="4000" b="1"/>
          </a:p>
        </p:txBody>
      </p:sp>
    </p:spTree>
    <p:extLst>
      <p:ext uri="{BB962C8B-B14F-4D97-AF65-F5344CB8AC3E}">
        <p14:creationId xmlns:p14="http://schemas.microsoft.com/office/powerpoint/2010/main" val="356749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apalab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3703092" y="3683758"/>
            <a:ext cx="609600" cy="6096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44481" y="1836354"/>
            <a:ext cx="964176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Sorpresa</a:t>
            </a:r>
            <a:endParaRPr lang="es-ES" sz="20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4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9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542"/>
          </a:xfrm>
          <a:prstGeom prst="rect">
            <a:avLst/>
          </a:prstGeom>
        </p:spPr>
      </p:pic>
      <p:pic>
        <p:nvPicPr>
          <p:cNvPr id="3" name="Unaverda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89" y="1219198"/>
            <a:ext cx="9108000" cy="493133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Imagen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219197"/>
            <a:ext cx="9108000" cy="49320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7" name="Imagen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1226557"/>
            <a:ext cx="9108000" cy="49320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903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89" y="1219198"/>
            <a:ext cx="9108000" cy="493133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Imagen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219197"/>
            <a:ext cx="9108000" cy="49320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7" name="Imagen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1226557"/>
            <a:ext cx="9108000" cy="49320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08646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4514" y="6299200"/>
            <a:ext cx="12090400" cy="50800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6284913" algn="l"/>
              </a:tabLst>
            </a:pPr>
            <a:r>
              <a:rPr lang="es-ES" sz="3000" cap="small" dirty="0" smtClean="0">
                <a:solidFill>
                  <a:srgbClr val="002060"/>
                </a:solidFill>
              </a:rPr>
              <a:t>Ricardo López	</a:t>
            </a:r>
            <a:r>
              <a:rPr lang="es-ES" sz="3000" cap="small" dirty="0" smtClean="0">
                <a:solidFill>
                  <a:srgbClr val="002060"/>
                </a:solidFill>
              </a:rPr>
              <a:t>					</a:t>
            </a:r>
            <a:r>
              <a:rPr lang="es-ES" sz="3000" b="1" cap="small" dirty="0" smtClean="0">
                <a:solidFill>
                  <a:srgbClr val="002060"/>
                </a:solidFill>
              </a:rPr>
              <a:t>E</a:t>
            </a:r>
            <a:r>
              <a:rPr lang="es-ES" sz="3000" cap="small" dirty="0" smtClean="0">
                <a:solidFill>
                  <a:srgbClr val="002060"/>
                </a:solidFill>
              </a:rPr>
              <a:t>stadística</a:t>
            </a:r>
            <a:endParaRPr lang="es-ES" sz="3000" cap="small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" y="13645"/>
            <a:ext cx="6272287" cy="62722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6F711"/>
              </a:clrFrom>
              <a:clrTo>
                <a:srgbClr val="06F71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8" t="23880"/>
          <a:stretch/>
        </p:blipFill>
        <p:spPr>
          <a:xfrm>
            <a:off x="7697338" y="2810558"/>
            <a:ext cx="3098042" cy="347537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22067" y="467754"/>
            <a:ext cx="18485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0" b="1" dirty="0" smtClean="0"/>
              <a:t>¿?</a:t>
            </a:r>
            <a:endParaRPr lang="es-ES" sz="14000" b="1" dirty="0"/>
          </a:p>
        </p:txBody>
      </p:sp>
    </p:spTree>
    <p:extLst>
      <p:ext uri="{BB962C8B-B14F-4D97-AF65-F5344CB8AC3E}">
        <p14:creationId xmlns:p14="http://schemas.microsoft.com/office/powerpoint/2010/main" val="20587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919288" y="1430338"/>
            <a:ext cx="83613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4800" b="1">
                <a:solidFill>
                  <a:srgbClr val="3333FF"/>
                </a:solidFill>
              </a:rPr>
              <a:t>Presentación de Resultados</a:t>
            </a:r>
            <a:endParaRPr lang="es-ES_tradnl" altLang="es-ES" sz="4800" b="1">
              <a:solidFill>
                <a:srgbClr val="3333FF"/>
              </a:solidFill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224339" y="3162300"/>
            <a:ext cx="3806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es-ES" altLang="es-ES" sz="4000" b="1">
                <a:solidFill>
                  <a:srgbClr val="FF3300"/>
                </a:solidFill>
              </a:rPr>
              <a:t>NFOGRAFIAS</a:t>
            </a:r>
            <a:endParaRPr lang="es-ES_tradnl" altLang="es-ES" sz="40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774826" y="188913"/>
            <a:ext cx="3806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5400" b="1">
                <a:solidFill>
                  <a:srgbClr val="3333FF"/>
                </a:solidFill>
                <a:latin typeface="Times New Roman" panose="02020603050405020304" pitchFamily="18" charset="0"/>
              </a:rPr>
              <a:t>I</a:t>
            </a:r>
            <a:r>
              <a:rPr lang="es-ES" altLang="es-ES" sz="4000" b="1">
                <a:solidFill>
                  <a:srgbClr val="3333FF"/>
                </a:solidFill>
              </a:rPr>
              <a:t>NFOGRAFIAS</a:t>
            </a:r>
            <a:endParaRPr lang="es-ES_tradnl" altLang="es-ES" sz="4000" b="1">
              <a:solidFill>
                <a:srgbClr val="3333FF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847851" y="1268414"/>
            <a:ext cx="8569325" cy="44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ct val="40000"/>
              </a:spcAft>
            </a:pPr>
            <a:r>
              <a:rPr lang="es-ES" altLang="es-ES" sz="3200" b="1"/>
              <a:t>   Composición gráfica que presenta una información, con el objetivo de facilitar la comprensión.</a:t>
            </a:r>
          </a:p>
          <a:p>
            <a:pPr algn="just" eaLnBrk="1" hangingPunct="1">
              <a:spcAft>
                <a:spcPct val="40000"/>
              </a:spcAft>
            </a:pPr>
            <a:r>
              <a:rPr lang="es-ES" altLang="es-ES" sz="3200" b="1"/>
              <a:t>    Puede tener movimiento (animación), en dos o tres dimensiones, con o sin sonido,…</a:t>
            </a:r>
          </a:p>
          <a:p>
            <a:pPr algn="just" eaLnBrk="1" hangingPunct="1">
              <a:spcAft>
                <a:spcPct val="40000"/>
              </a:spcAft>
            </a:pPr>
            <a:r>
              <a:rPr lang="es-ES" altLang="es-ES" sz="3200" b="1"/>
              <a:t>    En las investigaciones son útiles para presentar los resultados.</a:t>
            </a:r>
            <a:endParaRPr lang="es-ES_tradnl" altLang="es-ES" sz="3200" b="1"/>
          </a:p>
        </p:txBody>
      </p:sp>
    </p:spTree>
    <p:extLst>
      <p:ext uri="{BB962C8B-B14F-4D97-AF65-F5344CB8AC3E}">
        <p14:creationId xmlns:p14="http://schemas.microsoft.com/office/powerpoint/2010/main" val="206116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74826" y="188913"/>
            <a:ext cx="3806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5400" b="1">
                <a:solidFill>
                  <a:srgbClr val="3333FF"/>
                </a:solidFill>
                <a:latin typeface="Times New Roman" panose="02020603050405020304" pitchFamily="18" charset="0"/>
              </a:rPr>
              <a:t>I</a:t>
            </a:r>
            <a:r>
              <a:rPr lang="es-ES" altLang="es-ES" sz="4000" b="1">
                <a:solidFill>
                  <a:srgbClr val="3333FF"/>
                </a:solidFill>
              </a:rPr>
              <a:t>NFOGRAFIAS</a:t>
            </a:r>
            <a:endParaRPr lang="es-ES_tradnl" altLang="es-ES" sz="4000" b="1">
              <a:solidFill>
                <a:srgbClr val="3333FF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847851" y="1268413"/>
            <a:ext cx="8569325" cy="50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ct val="40000"/>
              </a:spcAft>
            </a:pPr>
            <a:r>
              <a:rPr lang="es-NI" altLang="es-ES" sz="2600" b="1"/>
              <a:t>La infografía permite condensar informaciones complejas, adaptándolas al medio de comunicación (impreso, audiovisual o digital) en el que se difundan, con el fin de facilitar la comprensión de todo tipo de datos (procesos, cifras, desplazamientos, etc.), por parte del público. </a:t>
            </a:r>
          </a:p>
          <a:p>
            <a:pPr algn="just" eaLnBrk="1" hangingPunct="1">
              <a:spcAft>
                <a:spcPct val="40000"/>
              </a:spcAft>
            </a:pPr>
            <a:r>
              <a:rPr lang="es-NI" altLang="es-ES" sz="2600" b="1"/>
              <a:t>Se trata de una herramienta informativa de primer orden, que puede funcionar como acompañamiento a otros contenidos o como pieza específica. Por su naturaleza, se ubica tradicionalmente en un término medio entre el diseño y el periodismo; entre el arte visual y el tratamiento de la información.</a:t>
            </a:r>
            <a:endParaRPr lang="es-ES_tradnl" altLang="es-ES" sz="2600" b="1"/>
          </a:p>
        </p:txBody>
      </p:sp>
    </p:spTree>
    <p:extLst>
      <p:ext uri="{BB962C8B-B14F-4D97-AF65-F5344CB8AC3E}">
        <p14:creationId xmlns:p14="http://schemas.microsoft.com/office/powerpoint/2010/main" val="28907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250</Words>
  <Application>Microsoft Office PowerPoint</Application>
  <PresentationFormat>Panorámica</PresentationFormat>
  <Paragraphs>43</Paragraphs>
  <Slides>19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6</cp:revision>
  <dcterms:created xsi:type="dcterms:W3CDTF">2017-09-14T18:43:06Z</dcterms:created>
  <dcterms:modified xsi:type="dcterms:W3CDTF">2017-09-16T12:57:06Z</dcterms:modified>
</cp:coreProperties>
</file>